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95" d="100"/>
          <a:sy n="195" d="100"/>
        </p:scale>
        <p:origin x="154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80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ividends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47472"/>
            <a:ext cx="960120" cy="5203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55648" y="292608"/>
            <a:ext cx="0" cy="630051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984248" y="310896"/>
            <a:ext cx="3931920" cy="593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Ташкент Инвест</a:t>
            </a:r>
            <a:endParaRPr lang="en-US" sz="15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900" kern="0" spc="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АКЦИОНЕРНОЕ ОБЩЕСТВО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1292840" y="301752"/>
            <a:ext cx="438912" cy="292608"/>
          </a:xfrm>
          <a:prstGeom prst="roundRect">
            <a:avLst>
              <a:gd name="adj" fmla="val 18750"/>
            </a:avLst>
          </a:prstGeom>
          <a:solidFill>
            <a:srgbClr val="C89B3C"/>
          </a:solidFill>
          <a:ln/>
        </p:spPr>
      </p:sp>
      <p:sp>
        <p:nvSpPr>
          <p:cNvPr id="6" name="Text 3"/>
          <p:cNvSpPr/>
          <p:nvPr/>
        </p:nvSpPr>
        <p:spPr>
          <a:xfrm>
            <a:off x="11292840" y="301752"/>
            <a:ext cx="4389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РАСПРЕДЕЛЕНИЕ ЧИСТОЙ ПРИБЫЛИ И ДИВИДЕНДОВ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548640" y="173736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итогам 2023–2025 годов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777240" y="3081528"/>
            <a:ext cx="1312164" cy="310896"/>
          </a:xfrm>
          <a:prstGeom prst="roundRect">
            <a:avLst>
              <a:gd name="adj" fmla="val 50000"/>
            </a:avLst>
          </a:prstGeom>
          <a:solidFill>
            <a:srgbClr val="8A8F98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3081528"/>
            <a:ext cx="13121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НЕТ ПРИБЫЛИ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77240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Прибыль отсутствует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777240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7240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Общество зарегистрировано 23.08.2023 г. — показатели сформированы за неполный финансовый год.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777240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Дивиденды: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распределялись.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Основание: решение единственного акционера от 24.06.2024 г.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4322064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50664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endParaRPr lang="en-US" sz="3000" dirty="0"/>
          </a:p>
        </p:txBody>
      </p:sp>
      <p:sp>
        <p:nvSpPr>
          <p:cNvPr id="20" name="Shape 17"/>
          <p:cNvSpPr/>
          <p:nvPr/>
        </p:nvSpPr>
        <p:spPr>
          <a:xfrm>
            <a:off x="4550664" y="3081528"/>
            <a:ext cx="832104" cy="310896"/>
          </a:xfrm>
          <a:prstGeom prst="roundRect">
            <a:avLst>
              <a:gd name="adj" fmla="val 50000"/>
            </a:avLst>
          </a:prstGeom>
          <a:solidFill>
            <a:srgbClr val="B23A3A"/>
          </a:solidFill>
          <a:ln/>
        </p:spPr>
      </p:sp>
      <p:sp>
        <p:nvSpPr>
          <p:cNvPr id="21" name="Text 18"/>
          <p:cNvSpPr/>
          <p:nvPr/>
        </p:nvSpPr>
        <p:spPr>
          <a:xfrm>
            <a:off x="4550664" y="3081528"/>
            <a:ext cx="832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УБЫТОК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550664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B2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−9 166 337 тыс. сум</a:t>
            </a:r>
            <a:endParaRPr lang="en-US" sz="1900" dirty="0"/>
          </a:p>
        </p:txBody>
      </p:sp>
      <p:sp>
        <p:nvSpPr>
          <p:cNvPr id="23" name="Shape 20"/>
          <p:cNvSpPr/>
          <p:nvPr/>
        </p:nvSpPr>
        <p:spPr>
          <a:xfrm>
            <a:off x="4550664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550664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Убыток признан непокрытым и будет погашен за счёт прибыли будущих периодов в порядке, предусмотренном НСБУ и Законом.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550664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Дивиденды: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начислялись и не выплачивались в связи с отсутствием чистой прибыли.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4550664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Основание: решение единственного акционера от 12.08.2025 г.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8095488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324088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3000" dirty="0"/>
          </a:p>
        </p:txBody>
      </p:sp>
      <p:sp>
        <p:nvSpPr>
          <p:cNvPr id="29" name="Shape 26"/>
          <p:cNvSpPr/>
          <p:nvPr/>
        </p:nvSpPr>
        <p:spPr>
          <a:xfrm>
            <a:off x="8324088" y="3081528"/>
            <a:ext cx="928116" cy="310896"/>
          </a:xfrm>
          <a:prstGeom prst="roundRect">
            <a:avLst>
              <a:gd name="adj" fmla="val 50000"/>
            </a:avLst>
          </a:prstGeom>
          <a:solidFill>
            <a:srgbClr val="C89B3C"/>
          </a:solidFill>
          <a:ln/>
        </p:spPr>
      </p:sp>
      <p:sp>
        <p:nvSpPr>
          <p:cNvPr id="30" name="Text 27"/>
          <p:cNvSpPr/>
          <p:nvPr/>
        </p:nvSpPr>
        <p:spPr>
          <a:xfrm>
            <a:off x="8324088" y="3081528"/>
            <a:ext cx="9281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ПРИБЫЛЬ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8324088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387 659 тыс. сум</a:t>
            </a:r>
            <a:endParaRPr lang="en-US" sz="1900" dirty="0"/>
          </a:p>
        </p:txBody>
      </p:sp>
      <p:sp>
        <p:nvSpPr>
          <p:cNvPr id="32" name="Shape 29"/>
          <p:cNvSpPr/>
          <p:nvPr/>
        </p:nvSpPr>
        <p:spPr>
          <a:xfrm>
            <a:off x="8324088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324088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Чистая прибыль в полном объёме (100%) направлена в резервный фонд Компании по рекомендации Наблюдательного совета.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8324088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Дивиденды: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начислялись и не выплачивались.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8324088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Основание: решение единственного акционера № 7 от 30.06.2026 г.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548640" y="6382512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Раскрыто в соответствии с Кодексом корпоративного управления (п. 12) и статьёй 59 Закона «Об акционерных обществах и защите прав акционеров»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ividends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47472"/>
            <a:ext cx="960120" cy="5203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55648" y="292608"/>
            <a:ext cx="0" cy="630051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984248" y="310896"/>
            <a:ext cx="3931920" cy="593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Toshkent Invest kompaniyasi</a:t>
            </a:r>
            <a:endParaRPr lang="en-US" sz="15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900" kern="0" spc="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AKSIYADORLIK JAMIYATI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1292840" y="301752"/>
            <a:ext cx="438912" cy="292608"/>
          </a:xfrm>
          <a:prstGeom prst="roundRect">
            <a:avLst>
              <a:gd name="adj" fmla="val 18750"/>
            </a:avLst>
          </a:prstGeom>
          <a:solidFill>
            <a:srgbClr val="1B3C88"/>
          </a:solidFill>
          <a:ln/>
        </p:spPr>
      </p:sp>
      <p:sp>
        <p:nvSpPr>
          <p:cNvPr id="6" name="Text 3"/>
          <p:cNvSpPr/>
          <p:nvPr/>
        </p:nvSpPr>
        <p:spPr>
          <a:xfrm>
            <a:off x="11292840" y="301752"/>
            <a:ext cx="4389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 FOYDA VA DIVIDENDLARNING TAQSIMLANISHI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548640" y="173736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2023–2025 yillar yakunlari bo‘yicha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777240" y="3081528"/>
            <a:ext cx="1216152" cy="310896"/>
          </a:xfrm>
          <a:prstGeom prst="roundRect">
            <a:avLst>
              <a:gd name="adj" fmla="val 50000"/>
            </a:avLst>
          </a:prstGeom>
          <a:solidFill>
            <a:srgbClr val="8A8F98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3081528"/>
            <a:ext cx="1216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FOYDA YO‘Q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77240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 foyda mavjud emas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777240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7240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Kompaniya 2023-yil 23-avgustda davlat ro‘yxatidan o‘tgan — ko‘rsatkichlar to‘liq bo‘lmagan moliyaviy yil uchun shakllangan.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777240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Dividendlar: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taqsimlanmagan.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Asos: Yagona aksiyadorning 2024-yil 24-iyundagi qarori.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4322064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50664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endParaRPr lang="en-US" sz="3000" dirty="0"/>
          </a:p>
        </p:txBody>
      </p:sp>
      <p:sp>
        <p:nvSpPr>
          <p:cNvPr id="20" name="Shape 17"/>
          <p:cNvSpPr/>
          <p:nvPr/>
        </p:nvSpPr>
        <p:spPr>
          <a:xfrm>
            <a:off x="4550664" y="3081528"/>
            <a:ext cx="736092" cy="310896"/>
          </a:xfrm>
          <a:prstGeom prst="roundRect">
            <a:avLst>
              <a:gd name="adj" fmla="val 50000"/>
            </a:avLst>
          </a:prstGeom>
          <a:solidFill>
            <a:srgbClr val="B23A3A"/>
          </a:solidFill>
          <a:ln/>
        </p:spPr>
      </p:sp>
      <p:sp>
        <p:nvSpPr>
          <p:cNvPr id="21" name="Text 18"/>
          <p:cNvSpPr/>
          <p:nvPr/>
        </p:nvSpPr>
        <p:spPr>
          <a:xfrm>
            <a:off x="4550664" y="3081528"/>
            <a:ext cx="7360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ZARAR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550664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B2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−9 166 337 ming so‘m</a:t>
            </a:r>
            <a:endParaRPr lang="en-US" sz="1900" dirty="0"/>
          </a:p>
        </p:txBody>
      </p:sp>
      <p:sp>
        <p:nvSpPr>
          <p:cNvPr id="23" name="Shape 20"/>
          <p:cNvSpPr/>
          <p:nvPr/>
        </p:nvSpPr>
        <p:spPr>
          <a:xfrm>
            <a:off x="4550664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550664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Zarar qoplanmagan deb tan olindi va BHMS hamda Qonunda belgilangan tartibda kelgusi davrlar foydasi hisobidan qoplanadi.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550664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Dividendlar: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 foyda mavjud emasligi sababli hisoblanmagan va to‘lanmagan.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4550664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Asos: Yagona aksiyadorning 2025-yil 12-avgustdagi qarori.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8095488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324088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3000" dirty="0"/>
          </a:p>
        </p:txBody>
      </p:sp>
      <p:sp>
        <p:nvSpPr>
          <p:cNvPr id="29" name="Shape 26"/>
          <p:cNvSpPr/>
          <p:nvPr/>
        </p:nvSpPr>
        <p:spPr>
          <a:xfrm>
            <a:off x="8324088" y="3081528"/>
            <a:ext cx="736092" cy="310896"/>
          </a:xfrm>
          <a:prstGeom prst="roundRect">
            <a:avLst>
              <a:gd name="adj" fmla="val 50000"/>
            </a:avLst>
          </a:prstGeom>
          <a:solidFill>
            <a:srgbClr val="C89B3C"/>
          </a:solidFill>
          <a:ln/>
        </p:spPr>
      </p:sp>
      <p:sp>
        <p:nvSpPr>
          <p:cNvPr id="30" name="Text 27"/>
          <p:cNvSpPr/>
          <p:nvPr/>
        </p:nvSpPr>
        <p:spPr>
          <a:xfrm>
            <a:off x="8324088" y="3081528"/>
            <a:ext cx="7360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FOYDA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8324088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387 659 ming so‘m</a:t>
            </a:r>
            <a:endParaRPr lang="en-US" sz="1900" dirty="0"/>
          </a:p>
        </p:txBody>
      </p:sp>
      <p:sp>
        <p:nvSpPr>
          <p:cNvPr id="32" name="Shape 29"/>
          <p:cNvSpPr/>
          <p:nvPr/>
        </p:nvSpPr>
        <p:spPr>
          <a:xfrm>
            <a:off x="8324088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324088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Kuzatuv kengashi tavsiyasiga ko‘ra sof foydaning 100 foizi Kompaniyaning zaxira fondiga yo‘naltirildi.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8324088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Dividendlar: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hisoblanmagan va to‘lanmagan.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8324088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Asos: Yagona aksiyadorning 2026-yil 30-iyundagi 7-sonli qarori.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548640" y="6382512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Korporativ boshqaruv kodeksi (12-band) va “Aksiyadorlik jamiyatlari va aksiyadorlarning huquqlarini himoya qilish to‘g‘risida”gi Qonunning 59-moddasiga muvofiq oshkor etildi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ividends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47472"/>
            <a:ext cx="960120" cy="5203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55648" y="292608"/>
            <a:ext cx="0" cy="630051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984248" y="310896"/>
            <a:ext cx="3931920" cy="593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Tashkent Invest Company</a:t>
            </a:r>
            <a:endParaRPr lang="en-US" sz="15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900" kern="0" spc="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JOINT-STOCK COMPANY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1292840" y="301752"/>
            <a:ext cx="438912" cy="292608"/>
          </a:xfrm>
          <a:prstGeom prst="roundRect">
            <a:avLst>
              <a:gd name="adj" fmla="val 18750"/>
            </a:avLst>
          </a:prstGeom>
          <a:solidFill>
            <a:srgbClr val="4A4A4A"/>
          </a:solidFill>
          <a:ln/>
        </p:spPr>
      </p:sp>
      <p:sp>
        <p:nvSpPr>
          <p:cNvPr id="6" name="Text 3"/>
          <p:cNvSpPr/>
          <p:nvPr/>
        </p:nvSpPr>
        <p:spPr>
          <a:xfrm>
            <a:off x="11292840" y="301752"/>
            <a:ext cx="4389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1234440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OF NET PROFIT AND DIVIDENDS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548640" y="173736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financial years 2023–2025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777240" y="3081528"/>
            <a:ext cx="1120140" cy="310896"/>
          </a:xfrm>
          <a:prstGeom prst="roundRect">
            <a:avLst>
              <a:gd name="adj" fmla="val 50000"/>
            </a:avLst>
          </a:prstGeom>
          <a:solidFill>
            <a:srgbClr val="8A8F98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3081528"/>
            <a:ext cx="11201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PROFIT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77240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8A8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net profit recorded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777240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7240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Company was state-registered on 23 August 2023 — figures reflect a partial financial year of operations.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777240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Dividends: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distributed.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Basis: resolution of the sole shareholder dated 24 June 2024.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4322064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50664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endParaRPr lang="en-US" sz="3000" dirty="0"/>
          </a:p>
        </p:txBody>
      </p:sp>
      <p:sp>
        <p:nvSpPr>
          <p:cNvPr id="20" name="Shape 17"/>
          <p:cNvSpPr/>
          <p:nvPr/>
        </p:nvSpPr>
        <p:spPr>
          <a:xfrm>
            <a:off x="4550664" y="3081528"/>
            <a:ext cx="640080" cy="310896"/>
          </a:xfrm>
          <a:prstGeom prst="roundRect">
            <a:avLst>
              <a:gd name="adj" fmla="val 50000"/>
            </a:avLst>
          </a:prstGeom>
          <a:solidFill>
            <a:srgbClr val="B23A3A"/>
          </a:solidFill>
          <a:ln/>
        </p:spPr>
      </p:sp>
      <p:sp>
        <p:nvSpPr>
          <p:cNvPr id="21" name="Text 18"/>
          <p:cNvSpPr/>
          <p:nvPr/>
        </p:nvSpPr>
        <p:spPr>
          <a:xfrm>
            <a:off x="4550664" y="3081528"/>
            <a:ext cx="640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LOSS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550664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B2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−9,166,337 th. UZS</a:t>
            </a:r>
            <a:endParaRPr lang="en-US" sz="1900" dirty="0"/>
          </a:p>
        </p:txBody>
      </p:sp>
      <p:sp>
        <p:nvSpPr>
          <p:cNvPr id="23" name="Shape 20"/>
          <p:cNvSpPr/>
          <p:nvPr/>
        </p:nvSpPr>
        <p:spPr>
          <a:xfrm>
            <a:off x="4550664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550664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loss is recognized as uncovered and will be offset from future periods’ profit as provided by NAS and the Law.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550664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Dividends: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declared or paid due to the absence of net profit.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4550664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Basis: resolution of the sole shareholder dated 12 August 2025.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8095488" y="2331720"/>
            <a:ext cx="3544824" cy="3794760"/>
          </a:xfrm>
          <a:prstGeom prst="roundRect">
            <a:avLst>
              <a:gd name="adj" fmla="val 2064"/>
            </a:avLst>
          </a:prstGeom>
          <a:solidFill>
            <a:srgbClr val="F7F8FB"/>
          </a:solidFill>
          <a:ln w="12700">
            <a:solidFill>
              <a:srgbClr val="E2E5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324088" y="2514600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3000" dirty="0"/>
          </a:p>
        </p:txBody>
      </p:sp>
      <p:sp>
        <p:nvSpPr>
          <p:cNvPr id="29" name="Shape 26"/>
          <p:cNvSpPr/>
          <p:nvPr/>
        </p:nvSpPr>
        <p:spPr>
          <a:xfrm>
            <a:off x="8324088" y="3081528"/>
            <a:ext cx="832104" cy="310896"/>
          </a:xfrm>
          <a:prstGeom prst="roundRect">
            <a:avLst>
              <a:gd name="adj" fmla="val 50000"/>
            </a:avLst>
          </a:prstGeom>
          <a:solidFill>
            <a:srgbClr val="C89B3C"/>
          </a:solidFill>
          <a:ln/>
        </p:spPr>
      </p:sp>
      <p:sp>
        <p:nvSpPr>
          <p:cNvPr id="30" name="Text 27"/>
          <p:cNvSpPr/>
          <p:nvPr/>
        </p:nvSpPr>
        <p:spPr>
          <a:xfrm>
            <a:off x="8324088" y="3081528"/>
            <a:ext cx="832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8324088" y="3502152"/>
            <a:ext cx="30876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C89B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387,659 th. UZS</a:t>
            </a:r>
            <a:endParaRPr lang="en-US" sz="1900" dirty="0"/>
          </a:p>
        </p:txBody>
      </p:sp>
      <p:sp>
        <p:nvSpPr>
          <p:cNvPr id="32" name="Shape 29"/>
          <p:cNvSpPr/>
          <p:nvPr/>
        </p:nvSpPr>
        <p:spPr>
          <a:xfrm>
            <a:off x="8324088" y="4142232"/>
            <a:ext cx="3087624" cy="0"/>
          </a:xfrm>
          <a:prstGeom prst="line">
            <a:avLst/>
          </a:prstGeom>
          <a:noFill/>
          <a:ln w="12700">
            <a:solidFill>
              <a:srgbClr val="DADFE8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324088" y="4251960"/>
            <a:ext cx="30876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Supervisory Board’s recommendation, 100% of net profit was allocated to the Company’s reserve fund.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8324088" y="5056632"/>
            <a:ext cx="30876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Dividends: </a:t>
            </a:r>
            <a:r>
              <a:rPr lang="en-US" sz="105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declared or paid.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8324088" y="5623560"/>
            <a:ext cx="30876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Basis: Resolution No. 7 of the sole shareholder dated 30 June 2026.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548640" y="6382512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Disclosed pursuant to the Corporate Governance Code (Art. 12) and Article 59 of the Law “On Joint-Stock Companies and Protection of Shareholders’ Rights”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</Words>
  <Application>Microsoft Office PowerPoint</Application>
  <PresentationFormat>Широкоэкранный</PresentationFormat>
  <Paragraphs>75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1</cp:revision>
  <dcterms:created xsi:type="dcterms:W3CDTF">2026-08-03T13:46:04Z</dcterms:created>
  <dcterms:modified xsi:type="dcterms:W3CDTF">2026-08-03T13:50:34Z</dcterms:modified>
</cp:coreProperties>
</file>